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829" autoAdjust="0"/>
  </p:normalViewPr>
  <p:slideViewPr>
    <p:cSldViewPr>
      <p:cViewPr varScale="1">
        <p:scale>
          <a:sx n="82" d="100"/>
          <a:sy n="82" d="100"/>
        </p:scale>
        <p:origin x="243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8075C-FCBC-4DBE-A755-B27B2B84E8CA}" type="datetimeFigureOut">
              <a:rPr lang="en-US" smtClean="0"/>
              <a:t>1/25/2019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41252-E360-4615-ADC6-B8059B966A9E}" type="slidenum">
              <a:rPr lang="en-U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40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dirty="0"/>
              <a:t>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/>
              <a:t>El formador debe dar a los participantes la oportunidad de realizar cualquier pregunta que puedan tener en relación con la Parte dos de la lección.</a:t>
            </a:r>
            <a:endParaRPr lang="es-ES" altLang="sr-Latn-RS">
              <a:ea typeface="ＭＳ Ｐゴシック" pitchFamily="34" charset="-128"/>
            </a:endParaRPr>
          </a:p>
        </p:txBody>
      </p:sp>
      <p:sp>
        <p:nvSpPr>
          <p:cNvPr id="261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283FCA-ED2D-4D8E-B4B2-35326DB11C78}" type="slidenum">
              <a:rPr lang="en-GB" altLang="sr-Latn-RS"/>
              <a:pPr algn="r" eaLnBrk="1" hangingPunct="1">
                <a:spcBef>
                  <a:spcPct val="0"/>
                </a:spcBef>
              </a:pPr>
              <a:t>16</a:t>
            </a:fld>
            <a:endParaRPr lang="es-ES" altLang="sr-Latn-R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Los formadores insertarán aquí referencias a disposiciones legales nacionales.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PowerPoint (u otro tipo de presentación)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contenido de las diapositivas en esta sección es un ejemplo de lo que se puede describir en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cada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una de las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formaciones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locales.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Idealmente, la presentación debe mencionar los instrumentos legales internacionales firmados o ratificados por cada Estado y el resultado de su transposición a la legislación nacional.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Además, debe proporcionarse una descripción de los tipos de medidas de investigación permitidas en virtud de la legislación nacional, así como una explicación sobre la importancia y los requisitos de la recopilación y conservación de pruebas electrónicas.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Si corresponde, se deben mencionar las eventuales especificidades de los procedimientos nacionales en materia de pruebas electrónicas.</a:t>
            </a:r>
            <a:endParaRPr lang="es-ES" dirty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EAD6861-7252-4740-9F43-D0F7CF2018B1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s-E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4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56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29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 b="1" kern="1200" dirty="0">
                <a:solidFill>
                  <a:schemeClr val="tx1"/>
                </a:solidFill>
                <a:effectLst/>
                <a:latin typeface="+mn-lt"/>
              </a:rPr>
              <a:t>Agenda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Esta presentación tiene tres partes: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</a:rPr>
              <a:t>La Parte uno presentará la legislación nacional sustantiva contra la ciberdelincuencia: qué delitos relacionados con la ciberdelincuencia están tipificados como delito en el marco legislativo actual;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</a:rPr>
              <a:t>La Parte dos se referirá a las normas de procedimiento en virtud de la legislación nacional;</a:t>
            </a:r>
            <a:r>
              <a:rPr dirty="0"/>
              <a:t> </a:t>
            </a:r>
          </a:p>
          <a:p>
            <a:pPr lvl="0"/>
            <a:r>
              <a:rPr dirty="0"/>
              <a:t>La </a:t>
            </a:r>
            <a:r>
              <a:rPr dirty="0" err="1"/>
              <a:t>Parte</a:t>
            </a:r>
            <a:r>
              <a:rPr dirty="0"/>
              <a:t> </a:t>
            </a:r>
            <a:r>
              <a:rPr lang="es-ES" dirty="0"/>
              <a:t>t</a:t>
            </a:r>
            <a:r>
              <a:rPr dirty="0"/>
              <a:t>res propondrá un resumen de la lección.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5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16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16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2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 xmlns:mc="http://schemas.openxmlformats.org/markup-compatibility/2006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GB" dirty="0">
                <a:latin typeface="Calibri" charset="0"/>
              </a:rPr>
              <a:t>En esta diapositiva, el formador puede agregar cualquier particularidad doméstica o pregunta importante que se destaque en relación con las condiciones y las salvaguardias. Esto podría incluir:</a:t>
            </a:r>
          </a:p>
          <a:p>
            <a:pPr marL="171450" indent="-171450" eaLnBrk="1" hangingPunct="1">
              <a:buFontTx/>
              <a:buChar char="-"/>
            </a:pPr>
            <a:r>
              <a:rPr lang="en-GB" baseline="0" dirty="0">
                <a:latin typeface="Calibri" charset="0"/>
              </a:rPr>
              <a:t>Disposiciones generales o específicas que garanticen la necesidad y la proporcionalidad.</a:t>
            </a:r>
          </a:p>
          <a:p>
            <a:pPr marL="171450" indent="-171450" eaLnBrk="1" hangingPunct="1">
              <a:buFontTx/>
              <a:buChar char="-"/>
            </a:pPr>
            <a:r>
              <a:rPr lang="en-GB" baseline="0" dirty="0">
                <a:latin typeface="Calibri" charset="0"/>
              </a:rPr>
              <a:t>La fuente interna de (ciertas) garantías (ley, jurisprudencia...),</a:t>
            </a:r>
          </a:p>
          <a:p>
            <a:pPr marL="171450" indent="-171450" eaLnBrk="1" hangingPunct="1">
              <a:buFontTx/>
              <a:buChar char="-"/>
            </a:pPr>
            <a:r>
              <a:rPr lang="en-GB" baseline="0" dirty="0">
                <a:latin typeface="Calibri" charset="0"/>
              </a:rPr>
              <a:t>Debilidades de la legislación nacional en este tema.</a:t>
            </a:r>
            <a:endParaRPr lang="es-ES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405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formador debe dar a los participantes la oportunidad de realizar cualquier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pregunta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relaconada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con la Parte tres de la lección.</a:t>
            </a:r>
          </a:p>
          <a:p>
            <a:pPr eaLnBrk="1" hangingPunct="1">
              <a:spcBef>
                <a:spcPct val="0"/>
              </a:spcBef>
            </a:pPr>
            <a:endParaRPr lang="es-ES" dirty="0"/>
          </a:p>
        </p:txBody>
      </p:sp>
      <p:sp>
        <p:nvSpPr>
          <p:cNvPr id="14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6EE1F51-062D-4457-AAB3-E11F5903BD88}" type="slidenum">
              <a:rPr lang="en-GB" sz="1200">
                <a:latin typeface="+mn-lt"/>
              </a:rPr>
              <a:pPr algn="r">
                <a:defRPr/>
              </a:pPr>
              <a:t>27</a:t>
            </a:fld>
            <a:endParaRPr lang="es-E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9558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Resumen/recapitulación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formador debe recapitular/poner a prueba el conocimiento sobre los siguientes puntos:</a:t>
            </a:r>
          </a:p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Enumerar</a:t>
            </a:r>
            <a:r>
              <a:rPr lang="en-GB" sz="1200" dirty="0"/>
              <a:t> las disposiciones sustantivas de derecho penal e </a:t>
            </a:r>
            <a:r>
              <a:rPr lang="en-GB" sz="1200" dirty="0" err="1"/>
              <a:t>identificar</a:t>
            </a:r>
            <a:r>
              <a:rPr lang="en-GB" sz="1200" dirty="0"/>
              <a:t> algunos de los factores clave utilizados para describir los </a:t>
            </a:r>
            <a:r>
              <a:rPr lang="en-GB" sz="1200" dirty="0" err="1"/>
              <a:t>delitos</a:t>
            </a:r>
            <a:r>
              <a:rPr lang="en-GB" sz="1200" dirty="0"/>
              <a:t>, con base en la legislación nacional vigente.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Explicar</a:t>
            </a:r>
            <a:r>
              <a:rPr lang="en-GB" sz="1200" dirty="0"/>
              <a:t> la importancia de las condiciones y salvaguardias bajo la legislación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Explicar</a:t>
            </a:r>
            <a:r>
              <a:rPr lang="en-GB" sz="1200" dirty="0"/>
              <a:t> las normas de procedimiento existentes en virtud de la legislación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Analizar</a:t>
            </a:r>
            <a:r>
              <a:rPr lang="en-GB" sz="1200" dirty="0"/>
              <a:t> las necesidades y las ventajas de la armonización entre la legislación nacional y los instrumentos internacionales, en particular el Convenio de Budapest.</a:t>
            </a:r>
          </a:p>
          <a:p>
            <a:pPr marL="171450" indent="-171450" eaLnBrk="1" hangingPunct="1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s-ES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formador debe dar a los participantes la oportunidad de hacer cualquier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pregunta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relacionada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con la lección.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</a:rPr>
              <a:t>Ejercicios prácticos (si corresponde)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No hay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preparados</a:t>
            </a:r>
            <a:r>
              <a:rPr lang="en-GB" sz="1200" kern="1200">
                <a:solidFill>
                  <a:schemeClr val="tx1"/>
                </a:solidFill>
                <a:effectLst/>
                <a:latin typeface="+mn-lt"/>
              </a:rPr>
              <a:t> ejercicios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prácticos para esta sesión</a:t>
            </a:r>
          </a:p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</a:rPr>
              <a:t>Evaluación de conocimientos</a:t>
            </a:r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formador debe verificar el conocimiento haciendo preguntas relevantes de cada uno de los aspectos de la sesión.</a:t>
            </a:r>
          </a:p>
          <a:p>
            <a:pPr eaLnBrk="1" hangingPunct="1">
              <a:spcBef>
                <a:spcPct val="0"/>
              </a:spcBef>
            </a:pPr>
            <a:endParaRPr lang="es-ES" dirty="0"/>
          </a:p>
          <a:p>
            <a:pPr eaLnBrk="1" hangingPunct="1">
              <a:spcBef>
                <a:spcPct val="0"/>
              </a:spcBef>
            </a:pPr>
            <a:endParaRPr lang="es-ES" dirty="0"/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s-E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r>
              <a:rPr lang="en-US" sz="1200" b="1" kern="1200" noProof="0" dirty="0">
                <a:solidFill>
                  <a:schemeClr val="tx1"/>
                </a:solidFill>
                <a:effectLst/>
                <a:latin typeface="+mn-lt"/>
              </a:rPr>
              <a:t>Objetivos:</a:t>
            </a:r>
            <a:endParaRPr lang="es-E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El objetivo de esta sesión es proporcionar toda la información y los antecedentes necesarios a los jueces y fiscales para que puedan utilizar de manera efectiva las disposiciones de procedimiento en la </a:t>
            </a:r>
            <a:r>
              <a:rPr lang="en-US" sz="1200" kern="1200" noProof="0" dirty="0" err="1">
                <a:solidFill>
                  <a:schemeClr val="tx1"/>
                </a:solidFill>
                <a:effectLst/>
                <a:latin typeface="+mn-lt"/>
              </a:rPr>
              <a:t>legislación</a:t>
            </a:r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 local, a fin de procesar y juzgar los casos de ciberdelincuencia .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Al final de la sesión, los participantes podrán identificar y explicar: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Enumerar</a:t>
            </a:r>
            <a:r>
              <a:rPr lang="en-GB" sz="1200" dirty="0"/>
              <a:t> las disposiciones sustantivas de derecho penal e </a:t>
            </a:r>
            <a:r>
              <a:rPr lang="en-GB" sz="1200" dirty="0" err="1"/>
              <a:t>identificar</a:t>
            </a:r>
            <a:r>
              <a:rPr lang="en-GB" sz="1200" dirty="0"/>
              <a:t> algunos de los factores clave utilizados para describir los </a:t>
            </a:r>
            <a:r>
              <a:rPr lang="en-GB" sz="1200" dirty="0" err="1"/>
              <a:t>delitos</a:t>
            </a:r>
            <a:r>
              <a:rPr lang="en-GB" sz="1200" dirty="0"/>
              <a:t>, con base en la legislación nacional vigente.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Explicar</a:t>
            </a:r>
            <a:r>
              <a:rPr lang="en-GB" sz="1200" dirty="0"/>
              <a:t> la importancia de las condiciones y salvaguardias bajo la legislación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Explicar</a:t>
            </a:r>
            <a:r>
              <a:rPr lang="en-GB" sz="1200" dirty="0"/>
              <a:t> las normas de procedimiento existentes en virtud de la legislación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200" dirty="0" err="1"/>
              <a:t>Analizar</a:t>
            </a:r>
            <a:r>
              <a:rPr lang="en-GB" sz="1200" dirty="0"/>
              <a:t> las necesidades y las ventajas de la armonización entre la legislación nacional y los instrumentos internacionales, en particular el Convenio de Budapest.</a:t>
            </a:r>
          </a:p>
          <a:p>
            <a:endParaRPr lang="es-E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Más concretamente, el delegado podrá identificar y explicar las disposiciones de la legislación nacional relativas a:</a:t>
            </a:r>
          </a:p>
          <a:p>
            <a:endParaRPr lang="es-E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 Delitos en la legislación nacional sustantiva sobre la ciberdelincuencia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Acceso ilegal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Interceptación ilegal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Interferencia de datos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Interferencia del sistema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Uso de dispositivos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Falsificación informática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Fraude informático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Delitos relacionados con la pornografía infantil</a:t>
            </a:r>
          </a:p>
          <a:p>
            <a:r>
              <a:rPr lang="en-US" sz="1200" kern="1200" baseline="0" noProof="0" dirty="0">
                <a:solidFill>
                  <a:schemeClr val="tx1"/>
                </a:solidFill>
                <a:effectLst/>
                <a:latin typeface="+mn-lt"/>
              </a:rPr>
              <a:t>-- Delitos de derechos de autor</a:t>
            </a:r>
          </a:p>
          <a:p>
            <a:endParaRPr lang="es-E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--El alcance de las normas procesales 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--Conservación y divulgación rápida de datos informáticos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--Órdenes de presentación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--Registro y confiscación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--Recopilación de datos de tráfico en tiempo real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--Interceptación de datos de contenido</a:t>
            </a:r>
          </a:p>
          <a:p>
            <a:pPr lvl="0"/>
            <a:r>
              <a:rPr lang="en-US" sz="1200" kern="1200" noProof="0" dirty="0">
                <a:solidFill>
                  <a:schemeClr val="tx1"/>
                </a:solidFill>
                <a:effectLst/>
                <a:latin typeface="+mn-lt"/>
              </a:rPr>
              <a:t>--Condiciones y salvaguardias.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s-E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El formador debe brindar a los participantes la oportunidad de hacer cualquier pregunta que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</a:rPr>
              <a:t>relacionada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</a:rPr>
              <a:t> con las diapositivas anteriores.</a:t>
            </a:r>
          </a:p>
          <a:p>
            <a:pPr eaLnBrk="1" hangingPunct="1">
              <a:spcBef>
                <a:spcPct val="0"/>
              </a:spcBef>
            </a:pPr>
            <a:endParaRPr lang="es-ES" dirty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BF2BA1-D7B6-438D-9DE4-F59F16A815D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E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/>
              <a:t>Los formadores insertarán aquí referencias a disposiciones legales nacionales.</a:t>
            </a:r>
          </a:p>
        </p:txBody>
      </p:sp>
      <p:sp>
        <p:nvSpPr>
          <p:cNvPr id="240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117855-E385-4B57-9435-836CBD5FE881}" type="slidenum">
              <a:rPr lang="en-US" altLang="sr-Latn-RS"/>
              <a:pPr algn="r" eaLnBrk="1" hangingPunct="1">
                <a:spcBef>
                  <a:spcPct val="0"/>
                </a:spcBef>
              </a:pPr>
              <a:t>6</a:t>
            </a:fld>
            <a:endParaRPr lang="es-ES" altLang="sr-Latn-R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/>
              <a:t>Los formadores insertarán aquí referencias a disposiciones legales nacionales.</a:t>
            </a:r>
          </a:p>
          <a:p>
            <a:pPr eaLnBrk="1" hangingPunct="1"/>
            <a:endParaRPr lang="es-ES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7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1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7463-4435-46FA-B1FC-66986B77A864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dirty="0"/>
              <a:t>Formación introductoria sobre ciberdelincuencia para jueces y fiscales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>
                <a:solidFill>
                  <a:srgbClr val="898989"/>
                </a:solidFill>
              </a:rPr>
              <a:t>Sesión 1.3.2</a:t>
            </a:r>
          </a:p>
          <a:p>
            <a:pPr eaLnBrk="1" hangingPunct="1"/>
            <a:r>
              <a:rPr lang="en-US" dirty="0">
                <a:solidFill>
                  <a:srgbClr val="898989"/>
                </a:solidFill>
              </a:rPr>
              <a:t>Legislación nacional contra la ciberdelincuencia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FACF2-E39D-4059-8AD8-645529713DC3}" type="slidenum">
              <a:rPr lang="en-US"/>
              <a:pPr>
                <a:defRPr/>
              </a:pPr>
              <a:t>1</a:t>
            </a:fld>
            <a:endParaRPr lang="es-E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56" y="545363"/>
            <a:ext cx="4332287" cy="86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470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Interferencia del sistema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478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123B41-E182-4745-B549-2D9C0C90293B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13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 dirty="0" err="1"/>
              <a:t>Abuso</a:t>
            </a:r>
            <a:r>
              <a:rPr lang="en-GB" altLang="sr-Latn-RS" b="1" dirty="0"/>
              <a:t> de </a:t>
            </a:r>
            <a:r>
              <a:rPr lang="en-GB" altLang="sr-Latn-RS" b="1" dirty="0" err="1"/>
              <a:t>dispositivos</a:t>
            </a:r>
            <a:endParaRPr lang="en-GB" altLang="sr-Latn-RS" b="1" dirty="0"/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49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87DDC2-726E-4024-AB5E-6E0C48D13A6E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30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Falsificación informática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519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31BC68-DF8F-4D82-87A5-0BA7BAACD92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23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Fraude informático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539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F6D941-3985-4675-89A3-00B8D454732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48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sr-Latn-RS" b="1"/>
              <a:t>Delitos relacionados con la pornografía infantil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560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64E644-2D22-45FA-B819-9034D4EE8E8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60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Delitos de derechos de autor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580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E94D59-826E-454F-965C-7912C206874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9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099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sr-Latn-RS" sz="5400" b="1"/>
              <a:t>Preguntas</a:t>
            </a:r>
          </a:p>
        </p:txBody>
      </p:sp>
      <p:sp>
        <p:nvSpPr>
          <p:cNvPr id="26010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DE1E44-99F0-4691-8429-79871D2A560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3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b="1" dirty="0"/>
              <a:t>Parte dos</a:t>
            </a:r>
            <a:br/>
            <a:r>
              <a:rPr lang="en-GB" sz="4000" b="1" dirty="0"/>
              <a:t>Normas de procedimiento en virtud de la legislación nacional</a:t>
            </a:r>
            <a:endParaRPr lang="es-ES" sz="5000" dirty="0"/>
          </a:p>
        </p:txBody>
      </p:sp>
      <p:pic>
        <p:nvPicPr>
          <p:cNvPr id="15257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939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155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9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155695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Calibri" pitchFamily="34" charset="0"/>
              </a:rPr>
              <a:t>LEGISLACIÓN </a:t>
            </a:r>
          </a:p>
          <a:p>
            <a:pPr algn="ctr"/>
            <a:r>
              <a:rPr lang="en-US" sz="3200" b="1">
                <a:latin typeface="Calibri" pitchFamily="34" charset="0"/>
              </a:rPr>
              <a:t>NACIONAL</a:t>
            </a:r>
          </a:p>
        </p:txBody>
      </p:sp>
      <p:sp>
        <p:nvSpPr>
          <p:cNvPr id="50" name="Slide Number Placeholder 4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63E427C-832E-47A9-85FF-BFAFE10013E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s-E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0606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Alcance de las normas de procedimiento nacionales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405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eaLnBrk="1" hangingPunct="1"/>
            <a:r>
              <a:rPr lang="en-US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1127"/>
            <a:ext cx="8291264" cy="438216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s-E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Parte uno – Legislación nacional contra la ciberdelincuencia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s-ES" sz="28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Parte dos – Normas de procedimiento en virtud de la legislación nacional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s-ES" sz="2800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Parte tres – Resumen</a:t>
            </a:r>
          </a:p>
          <a:p>
            <a:pPr lvl="2" eaLnBrk="1" hangingPunct="1">
              <a:lnSpc>
                <a:spcPct val="90000"/>
              </a:lnSpc>
            </a:pPr>
            <a:endParaRPr lang="es-ES" sz="2000" dirty="0"/>
          </a:p>
          <a:p>
            <a:pPr lvl="2" eaLnBrk="1" hangingPunct="1">
              <a:lnSpc>
                <a:spcPct val="90000"/>
              </a:lnSpc>
            </a:pPr>
            <a:endParaRPr lang="es-E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C453-3CDD-4E39-87C2-F0F449094713}" type="slidenum">
              <a:rPr lang="en-US"/>
              <a:pPr>
                <a:defRPr/>
              </a:pPr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6377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Conservación rápida de los datos informáticos almacenados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2710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Conservación rápida y divulgación parcial de los datos de tráfico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5759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Orden de </a:t>
            </a:r>
            <a:r>
              <a:rPr lang="en-GB" sz="3600" b="1" dirty="0" err="1"/>
              <a:t>presentación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314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Registro y confiscación de datos informáticos almacenados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3628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Recopilación de datos de tráfico en tiempo real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7640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/>
              <a:t>Interceptación de datos de contenido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1042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b="1" dirty="0"/>
              <a:t>Condiciones y salvaguardias</a:t>
            </a:r>
            <a:endParaRPr lang="es-ES" sz="3600" b="1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>
                <a:solidFill>
                  <a:srgbClr val="FF0000"/>
                </a:solidFill>
                <a:latin typeface="Calibri" charset="0"/>
              </a:rPr>
              <a:t>El formador debe insertar la disposición de la ley nacional aquí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24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>
                <a:latin typeface="Calibri" pitchFamily="34" charset="0"/>
              </a:rPr>
              <a:t>Preguntas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400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600" b="1" dirty="0"/>
              <a:t>Parte tres</a:t>
            </a:r>
            <a:br/>
            <a:r>
              <a:rPr lang="en-GB" sz="3600" b="1" dirty="0"/>
              <a:t>Resumen</a:t>
            </a:r>
            <a:endParaRPr lang="es-ES" sz="3600" dirty="0"/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8659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35075"/>
            <a:ext cx="8219256" cy="4891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s-ES" sz="2400" dirty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/>
              <a:t>Al final de esta sesión, los delegados podrán:</a:t>
            </a:r>
          </a:p>
          <a:p>
            <a:pPr>
              <a:lnSpc>
                <a:spcPct val="80000"/>
              </a:lnSpc>
            </a:pPr>
            <a:r>
              <a:rPr lang="en-GB" sz="2800" dirty="0" err="1"/>
              <a:t>Enumerar</a:t>
            </a:r>
            <a:r>
              <a:rPr lang="en-GB" sz="2800" dirty="0"/>
              <a:t> las disposiciones sustantivas de derecho penal e </a:t>
            </a:r>
            <a:r>
              <a:rPr lang="en-GB" sz="2800" dirty="0" err="1"/>
              <a:t>identificar</a:t>
            </a:r>
            <a:r>
              <a:rPr lang="en-GB" sz="2800" dirty="0"/>
              <a:t> algunos de los factores clave utilizados para describir los </a:t>
            </a:r>
            <a:r>
              <a:rPr lang="en-GB" sz="2800" dirty="0" err="1"/>
              <a:t>delitos</a:t>
            </a:r>
            <a:r>
              <a:rPr lang="en-GB" sz="2800" dirty="0"/>
              <a:t>, con base en la legislación nacional vigente.</a:t>
            </a:r>
          </a:p>
          <a:p>
            <a:pPr>
              <a:lnSpc>
                <a:spcPct val="80000"/>
              </a:lnSpc>
            </a:pPr>
            <a:r>
              <a:rPr lang="en-GB" sz="2800" dirty="0" err="1"/>
              <a:t>Explicar</a:t>
            </a:r>
            <a:r>
              <a:rPr lang="en-GB" sz="2800" dirty="0"/>
              <a:t> la importancia de las condiciones y salvaguardias bajo la legislación nacional</a:t>
            </a:r>
          </a:p>
          <a:p>
            <a:pPr>
              <a:lnSpc>
                <a:spcPct val="80000"/>
              </a:lnSpc>
            </a:pPr>
            <a:r>
              <a:rPr lang="en-GB" sz="2800" dirty="0" err="1"/>
              <a:t>Explicar</a:t>
            </a:r>
            <a:r>
              <a:rPr lang="en-GB" sz="2800" dirty="0"/>
              <a:t> las normas de procedimiento existentes en virtud de la legislación nacional</a:t>
            </a:r>
          </a:p>
          <a:p>
            <a:pPr>
              <a:lnSpc>
                <a:spcPct val="80000"/>
              </a:lnSpc>
            </a:pPr>
            <a:r>
              <a:rPr lang="en-GB" sz="2800" dirty="0" err="1"/>
              <a:t>Analizar</a:t>
            </a:r>
            <a:r>
              <a:rPr lang="en-GB" sz="2800" dirty="0"/>
              <a:t> las necesidades y las ventajas de la armonización entre la legislación nacional y los instrumentos internacionales, en particular el Convenio de Budapest.</a:t>
            </a:r>
            <a:endParaRPr lang="es-ES" sz="2800" dirty="0"/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en-GB" b="1"/>
              <a:t>Resumen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8642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eaLnBrk="1" hangingPunct="1"/>
            <a:r>
              <a:rPr lang="en-GB" b="1" dirty="0"/>
              <a:t>Objetivos de la sesión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s-ES" sz="27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700" dirty="0"/>
              <a:t>Al final de esta sesión, los delegados podrán:</a:t>
            </a:r>
          </a:p>
          <a:p>
            <a:pPr eaLnBrk="1" hangingPunct="1">
              <a:lnSpc>
                <a:spcPct val="80000"/>
              </a:lnSpc>
            </a:pPr>
            <a:endParaRPr lang="es-ES" sz="2700" dirty="0"/>
          </a:p>
          <a:p>
            <a:pPr>
              <a:lnSpc>
                <a:spcPct val="80000"/>
              </a:lnSpc>
            </a:pPr>
            <a:r>
              <a:rPr lang="en-GB" sz="2400" dirty="0" err="1"/>
              <a:t>Enumerar</a:t>
            </a:r>
            <a:r>
              <a:rPr lang="en-GB" sz="2400" dirty="0"/>
              <a:t> las disposiciones sustantivas de derecho penal e </a:t>
            </a:r>
            <a:r>
              <a:rPr lang="en-GB" sz="2400" dirty="0" err="1"/>
              <a:t>identificar</a:t>
            </a:r>
            <a:r>
              <a:rPr lang="en-GB" sz="2400" dirty="0"/>
              <a:t> algunos de los factores clave utilizados para describir los </a:t>
            </a:r>
            <a:r>
              <a:rPr lang="en-GB" sz="2400" dirty="0" err="1"/>
              <a:t>delitos</a:t>
            </a:r>
            <a:r>
              <a:rPr lang="en-GB" sz="2400" dirty="0"/>
              <a:t>, con base en la legislación nacional vigente.</a:t>
            </a:r>
          </a:p>
          <a:p>
            <a:pPr>
              <a:lnSpc>
                <a:spcPct val="80000"/>
              </a:lnSpc>
            </a:pPr>
            <a:r>
              <a:rPr lang="en-GB" sz="2400" dirty="0" err="1"/>
              <a:t>Explicar</a:t>
            </a:r>
            <a:r>
              <a:rPr lang="en-GB" sz="2400" dirty="0"/>
              <a:t> la importancia de las condiciones y salvaguardias bajo la legislación nacional</a:t>
            </a:r>
          </a:p>
          <a:p>
            <a:pPr>
              <a:lnSpc>
                <a:spcPct val="80000"/>
              </a:lnSpc>
            </a:pPr>
            <a:r>
              <a:rPr lang="en-GB" sz="2400" dirty="0" err="1"/>
              <a:t>Explicar</a:t>
            </a:r>
            <a:r>
              <a:rPr lang="en-GB" sz="2400" dirty="0"/>
              <a:t> las normas de procedimiento existentes en virtud de la legislación nacional</a:t>
            </a:r>
          </a:p>
          <a:p>
            <a:pPr>
              <a:lnSpc>
                <a:spcPct val="80000"/>
              </a:lnSpc>
            </a:pPr>
            <a:r>
              <a:rPr lang="en-GB" sz="2400" dirty="0" err="1"/>
              <a:t>Analizar</a:t>
            </a:r>
            <a:r>
              <a:rPr lang="en-GB" sz="2400" dirty="0"/>
              <a:t> las necesidades y las ventajas de la armonización entre la legislación nacional y los instrumentos internacionales, en particular el Convenio de Budapest.</a:t>
            </a:r>
            <a:endParaRPr lang="es-E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1813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>
                <a:latin typeface="Calibri" pitchFamily="34" charset="0"/>
              </a:rPr>
              <a:t>Preguntas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5993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2895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4000" b="1" dirty="0" err="1"/>
              <a:t>Parte</a:t>
            </a:r>
            <a:r>
              <a:rPr lang="en-GB" sz="4000" b="1" dirty="0"/>
              <a:t> </a:t>
            </a:r>
            <a:r>
              <a:rPr lang="en-GB" sz="4000" b="1" dirty="0" err="1"/>
              <a:t>uno</a:t>
            </a:r>
            <a:br>
              <a:rPr dirty="0"/>
            </a:br>
            <a:r>
              <a:rPr lang="en-GB" sz="4000" b="1" dirty="0"/>
              <a:t> Derecho penal </a:t>
            </a:r>
            <a:r>
              <a:rPr lang="en-GB" sz="4000" b="1" dirty="0" err="1"/>
              <a:t>nacional</a:t>
            </a:r>
            <a:r>
              <a:rPr lang="en-GB" sz="4000" b="1" dirty="0"/>
              <a:t> </a:t>
            </a:r>
            <a:r>
              <a:rPr lang="en-GB" sz="4000" b="1" dirty="0" err="1"/>
              <a:t>sustantivo</a:t>
            </a:r>
            <a:endParaRPr lang="en-GB" sz="4000" b="1" dirty="0"/>
          </a:p>
        </p:txBody>
      </p:sp>
      <p:pic>
        <p:nvPicPr>
          <p:cNvPr id="2385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859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03369F-8C09-45E4-B115-FED25726EB8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7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2396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4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6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27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8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9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0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1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2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3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4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5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6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7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8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9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0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1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2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3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4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5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6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7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8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9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0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1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652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3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54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5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6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7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8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9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0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1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2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3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4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5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</p:grpSp>
      <p:sp>
        <p:nvSpPr>
          <p:cNvPr id="239619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r-Latn-RS" b="1"/>
              <a:t>LEGISLACIÓN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r-Latn-RS" b="1"/>
              <a:t>NACIONAL</a:t>
            </a:r>
          </a:p>
        </p:txBody>
      </p:sp>
      <p:sp>
        <p:nvSpPr>
          <p:cNvPr id="239620" name="Slide Number Placeholder 4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BBF37DA-0116-452F-8FD1-1A58389C3E14}" type="slidenum">
              <a:rPr lang="en-US" altLang="sr-Latn-R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s-ES" altLang="sr-Latn-RS" sz="1200">
              <a:solidFill>
                <a:srgbClr val="898989"/>
              </a:solidFill>
            </a:endParaRPr>
          </a:p>
        </p:txBody>
      </p:sp>
      <p:sp>
        <p:nvSpPr>
          <p:cNvPr id="239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888176-5AE2-473C-BF4C-7A32C9D897E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87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Acceso ilegal</a:t>
            </a: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n-GB" altLang="sr-Latn-RS" sz="2800">
                <a:solidFill>
                  <a:srgbClr val="FF0000"/>
                </a:solidFill>
              </a:rPr>
              <a:t>El formador debe insertar la disposición de la ley nacional aquí</a:t>
            </a:r>
          </a:p>
        </p:txBody>
      </p:sp>
      <p:sp>
        <p:nvSpPr>
          <p:cNvPr id="2416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EB0542-1441-4B06-813B-74074EE40E0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6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Interceptación ilegal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437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71BA59-1982-40FF-86CA-F1C4AB66DA7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91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sr-Latn-RS" b="1"/>
              <a:t>Interferencia de datos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GB" sz="2800" dirty="0">
                <a:solidFill>
                  <a:srgbClr val="FF0000"/>
                </a:solidFill>
                <a:latin typeface="+mj-lt"/>
              </a:rPr>
              <a:t>El formador debe insertar la disposición de la ley nacional aquí</a:t>
            </a:r>
          </a:p>
        </p:txBody>
      </p:sp>
      <p:sp>
        <p:nvSpPr>
          <p:cNvPr id="245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EEB7C-66B8-4221-A4EE-A43D08D3D33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s-E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92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1156</Words>
  <Application>Microsoft Office PowerPoint</Application>
  <PresentationFormat>On-screen Show (4:3)</PresentationFormat>
  <Paragraphs>187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Office Theme</vt:lpstr>
      <vt:lpstr>Formación introductoria sobre ciberdelincuencia para jueces y fiscales</vt:lpstr>
      <vt:lpstr>Agenda</vt:lpstr>
      <vt:lpstr>Objetivos de la sesión</vt:lpstr>
      <vt:lpstr>PowerPoint Presentation</vt:lpstr>
      <vt:lpstr>Parte uno  Derecho penal nacional sustantivo</vt:lpstr>
      <vt:lpstr>PowerPoint Presentation</vt:lpstr>
      <vt:lpstr>Acceso ilegal</vt:lpstr>
      <vt:lpstr>Interceptación ilegal</vt:lpstr>
      <vt:lpstr>Interferencia de datos</vt:lpstr>
      <vt:lpstr>Interferencia del sistema</vt:lpstr>
      <vt:lpstr>Abuso de dispositivos</vt:lpstr>
      <vt:lpstr>Falsificación informática</vt:lpstr>
      <vt:lpstr>Fraude informático</vt:lpstr>
      <vt:lpstr>Delitos relacionados con la pornografía infantil</vt:lpstr>
      <vt:lpstr>Delitos de derechos de autor</vt:lpstr>
      <vt:lpstr>PowerPoint Presentation</vt:lpstr>
      <vt:lpstr>Parte dos Normas de procedimiento en virtud de la legislación nacional</vt:lpstr>
      <vt:lpstr>PowerPoint Presentation</vt:lpstr>
      <vt:lpstr>Alcance de las normas de procedimiento nacionales</vt:lpstr>
      <vt:lpstr>Conservación rápida de los datos informáticos almacenados</vt:lpstr>
      <vt:lpstr>Conservación rápida y divulgación parcial de los datos de tráfico</vt:lpstr>
      <vt:lpstr>Orden de presentación</vt:lpstr>
      <vt:lpstr>Registro y confiscación de datos informáticos almacenados</vt:lpstr>
      <vt:lpstr>Recopilación de datos de tráfico en tiempo real</vt:lpstr>
      <vt:lpstr>Interceptación de datos de contenido</vt:lpstr>
      <vt:lpstr>Condiciones y salvaguardias</vt:lpstr>
      <vt:lpstr>PowerPoint Presentation</vt:lpstr>
      <vt:lpstr>Parte tres Resumen</vt:lpstr>
      <vt:lpstr>Resumen</vt:lpstr>
      <vt:lpstr>PowerPoint Presentation</vt:lpstr>
    </vt:vector>
  </TitlesOfParts>
  <Company>Council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LUCCHETTI Matteo</dc:creator>
  <cp:lastModifiedBy>Uwe Rasmussen (Attorney at law)</cp:lastModifiedBy>
  <cp:revision>11</cp:revision>
  <dcterms:created xsi:type="dcterms:W3CDTF">2017-07-13T13:26:16Z</dcterms:created>
  <dcterms:modified xsi:type="dcterms:W3CDTF">2019-01-25T20:05:26Z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v-uwrasm@microsoft.com</vt:lpwstr>
  </property>
  <property fmtid="{D5CDD505-2E9C-101B-9397-08002B2CF9AE}" pid="5" name="MSIP_Label_f42aa342-8706-4288-bd11-ebb85995028c_SetDate">
    <vt:lpwstr>2019-01-25T20:05:25.7788403Z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63331e51-b271-4647-8a4d-7464de15bb36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